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D28770-B7A3-42B7-B7F0-620814578F5A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1C5ED8-8B86-4896-BCA1-CEB0EAC6E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3096344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«Проект гармонизации межнациональных отношений внутри моногорода Пестово»</a:t>
            </a:r>
            <a:endParaRPr lang="ru-RU" sz="4000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188640"/>
            <a:ext cx="4462264" cy="10899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Муниципальное автономное учреждение «Молодёжный центр» г. Пестово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Ожидаемые результаты</a:t>
            </a: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3657600" cy="49754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Количественные показатели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В реализацию данного проекта будут вовлекаться обучающиеся </a:t>
            </a:r>
            <a:r>
              <a:rPr lang="ru-RU" i="1" dirty="0" smtClean="0"/>
              <a:t>МАОУ «СШ им. Н.И.Кузнецова» г. Пестово</a:t>
            </a:r>
            <a:r>
              <a:rPr lang="ru-RU" dirty="0" smtClean="0"/>
              <a:t>, </a:t>
            </a:r>
            <a:r>
              <a:rPr lang="ru-RU" i="1" dirty="0" smtClean="0"/>
              <a:t>МАОУ «СШ №2 г. Пестово</a:t>
            </a:r>
            <a:r>
              <a:rPr lang="ru-RU" dirty="0" smtClean="0"/>
              <a:t>, </a:t>
            </a:r>
            <a:r>
              <a:rPr lang="ru-RU" i="1" dirty="0" smtClean="0"/>
              <a:t>МАОУ «СШ №6№ Г. Пестово</a:t>
            </a:r>
            <a:r>
              <a:rPr lang="ru-RU" dirty="0" smtClean="0"/>
              <a:t>, </a:t>
            </a:r>
            <a:r>
              <a:rPr lang="ru-RU" i="1" dirty="0" smtClean="0"/>
              <a:t>МБОУ «СШ д. </a:t>
            </a:r>
            <a:r>
              <a:rPr lang="ru-RU" i="1" dirty="0" err="1" smtClean="0"/>
              <a:t>Охона</a:t>
            </a:r>
            <a:r>
              <a:rPr lang="ru-RU" i="1" dirty="0" smtClean="0"/>
              <a:t>»</a:t>
            </a:r>
            <a:r>
              <a:rPr lang="ru-RU" dirty="0" smtClean="0"/>
              <a:t> и  студенты: </a:t>
            </a:r>
          </a:p>
          <a:p>
            <a:r>
              <a:rPr lang="ru-RU" dirty="0" smtClean="0"/>
              <a:t>Возрастная категория – обучающиеся 9 -11 классов (школ района) –319 человек</a:t>
            </a:r>
          </a:p>
          <a:p>
            <a:r>
              <a:rPr lang="ru-RU" dirty="0" smtClean="0"/>
              <a:t>Возрастная категория – студенты </a:t>
            </a:r>
            <a:r>
              <a:rPr lang="ru-RU" dirty="0" err="1" smtClean="0"/>
              <a:t>БТСИиЭ</a:t>
            </a:r>
            <a:r>
              <a:rPr lang="ru-RU" dirty="0" smtClean="0"/>
              <a:t>  - 129 человек</a:t>
            </a:r>
          </a:p>
          <a:p>
            <a:r>
              <a:rPr lang="ru-RU" dirty="0" smtClean="0"/>
              <a:t>В организацию и подготовку будут привлечены волонтеры «Школы волонтеров» МАУ «Молодёжный центр»в количестве  – 15 человек</a:t>
            </a:r>
          </a:p>
          <a:p>
            <a:r>
              <a:rPr lang="ru-RU" dirty="0" smtClean="0"/>
              <a:t>Коллектив специалистов - 4 человека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196752"/>
            <a:ext cx="3657600" cy="49754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Качественные показатели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Гармонизация межличностных отношений подростков со сверстниками;</a:t>
            </a:r>
          </a:p>
          <a:p>
            <a:r>
              <a:rPr lang="ru-RU" dirty="0" smtClean="0"/>
              <a:t>Обогащение эмоционального их мира   и формирование чувства понимания себя и других людей;</a:t>
            </a:r>
          </a:p>
          <a:p>
            <a:r>
              <a:rPr lang="ru-RU" dirty="0" smtClean="0"/>
              <a:t>Приобретение учащимися знаний о культуре разных народов,   моральных норм поведения;</a:t>
            </a:r>
          </a:p>
          <a:p>
            <a:r>
              <a:rPr lang="ru-RU" dirty="0" smtClean="0"/>
              <a:t>Повышение уровня развития способности к сотворчеству и компромиссу, формированию основ культуры толерантности.</a:t>
            </a:r>
          </a:p>
          <a:p>
            <a:r>
              <a:rPr lang="ru-RU" dirty="0" smtClean="0"/>
              <a:t>Создание стенда «Меры по противодействию терроризму», направленного на профилактику проявлений экстремизма.</a:t>
            </a:r>
          </a:p>
          <a:p>
            <a:r>
              <a:rPr lang="ru-RU" dirty="0" smtClean="0"/>
              <a:t> Увеличение количества мероприятий по профилактике экстремизма и формированию толерантности на 75 %.</a:t>
            </a:r>
          </a:p>
          <a:p>
            <a:r>
              <a:rPr lang="ru-RU" dirty="0" smtClean="0"/>
              <a:t>Увеличение доли обучающихся – участников мероприятий, от общей численности всех обучающихся до 50%.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Практическое применение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Практическая значимость проекта заключается в том, что работу можно использовать в курсе дополнительного образования, а также использовать в волонтерской деятельности, для волонтеров «Школы волонтеров».</a:t>
            </a:r>
          </a:p>
          <a:p>
            <a:r>
              <a:rPr lang="ru-RU" dirty="0" smtClean="0"/>
              <a:t>Нет сомнений, что реализация данного проекта привлечет внимание молодого поколения к проблеме межнациональных отношений в г. Пестово. Побудит искать новые формы работы, в целом будет способствовать укреплению взаимного сотрудничества этносов культур на территории района. Багаж знаний учащихся увеличится о культуре разных народов,   моральных норм поведения увеличится. </a:t>
            </a:r>
          </a:p>
          <a:p>
            <a:r>
              <a:rPr lang="ru-RU" dirty="0" smtClean="0"/>
              <a:t>Очевидно, что вопрос межнациональных отношений будет еще очень долгое время открыт, но путем реализации проекта мы хотим добиться повышения уровня уважения и толерантности у молодежи, к другим нациям.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Цели и задачи проекта</a:t>
            </a:r>
            <a:endParaRPr lang="ru-RU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704856" cy="108012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Цель</a:t>
            </a:r>
          </a:p>
          <a:p>
            <a:pPr algn="ctr">
              <a:buNone/>
            </a:pPr>
            <a:r>
              <a:rPr lang="ru-RU" dirty="0" smtClean="0"/>
              <a:t>Укоренение в молодежной среде неприятия насилия, внедрение в образовательную, воспитательную систему подрастающего поколения плана мероприятий, способствующего формированию культуры доверительных межнациональных отношений, а также повышение уровня корректного и адекватного поведения молодежи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1560" y="2924944"/>
            <a:ext cx="7272808" cy="295232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Задачи</a:t>
            </a:r>
          </a:p>
          <a:p>
            <a:pPr lvl="0"/>
            <a:r>
              <a:rPr lang="ru-RU" dirty="0" smtClean="0"/>
              <a:t>воспитание уважения и толерантности к многонациональному народу России;</a:t>
            </a:r>
          </a:p>
          <a:p>
            <a:pPr lvl="0"/>
            <a:r>
              <a:rPr lang="ru-RU" dirty="0" smtClean="0"/>
              <a:t>стимулирование тактичного отношения к людям различных национальностей страны, к их языкам, социальным ценностям;</a:t>
            </a:r>
          </a:p>
          <a:p>
            <a:pPr lvl="0"/>
            <a:r>
              <a:rPr lang="ru-RU" dirty="0" smtClean="0"/>
              <a:t>формирование у молодежи приоритетных духовных ценностей: патриотизма, добросовестного отношения к труду, следование нормам общечеловеческой морали;</a:t>
            </a:r>
          </a:p>
          <a:p>
            <a:pPr lvl="0"/>
            <a:r>
              <a:rPr lang="ru-RU" dirty="0" smtClean="0"/>
              <a:t>воспитание молодёжи в духе терпимости к религиозным чувствам людей;</a:t>
            </a:r>
          </a:p>
          <a:p>
            <a:pPr lvl="0"/>
            <a:r>
              <a:rPr lang="ru-RU" dirty="0" smtClean="0"/>
              <a:t>профилактика межнациональных конфликтов посредством информирования и просвещения обучающихся о существующих национальных обычаях, традициях, культурах и религиях;</a:t>
            </a:r>
          </a:p>
          <a:p>
            <a:pPr lvl="0"/>
            <a:r>
              <a:rPr lang="ru-RU" dirty="0" smtClean="0"/>
              <a:t>укрепление дружбы между детьми разных национальностей;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Проект направлен на формирование межэтнической дружбы и сотрудничества молодежи. </a:t>
            </a:r>
          </a:p>
          <a:p>
            <a:pPr>
              <a:buNone/>
            </a:pPr>
            <a:r>
              <a:rPr lang="ru-RU" dirty="0" smtClean="0"/>
              <a:t>В рамках программы планируется:</a:t>
            </a:r>
          </a:p>
          <a:p>
            <a:pPr lvl="0"/>
            <a:r>
              <a:rPr lang="ru-RU" dirty="0" smtClean="0"/>
              <a:t>проведение социологического опроса, психологического тренинга, направленных на формирование гражданской идентичности;</a:t>
            </a:r>
          </a:p>
          <a:p>
            <a:pPr lvl="0"/>
            <a:r>
              <a:rPr lang="ru-RU" dirty="0" smtClean="0"/>
              <a:t>проведение мероприятий, посвященных Дню народного единства и Дню конституции;</a:t>
            </a:r>
          </a:p>
          <a:p>
            <a:pPr lvl="0"/>
            <a:r>
              <a:rPr lang="ru-RU" dirty="0" smtClean="0"/>
              <a:t>проведение лекций, встреч по вопросам межнационального сотрудничества, аспектов толерантности, проблемам межнациональных конфликтов;</a:t>
            </a:r>
          </a:p>
          <a:p>
            <a:pPr lvl="0"/>
            <a:r>
              <a:rPr lang="ru-RU" dirty="0" smtClean="0"/>
              <a:t>организация и проведение акций совместно с волонтерами МАУ «Молодёжный центр» и обучающимися школ города Пестово;</a:t>
            </a:r>
          </a:p>
          <a:p>
            <a:pPr lvl="0"/>
            <a:r>
              <a:rPr lang="ru-RU" dirty="0" smtClean="0"/>
              <a:t>проведение творческого конкурса, после которого организуется выставка работ, которая позволит наглядно ознакомиться с культурой других национальностей;</a:t>
            </a:r>
          </a:p>
          <a:p>
            <a:pPr lvl="0"/>
            <a:r>
              <a:rPr lang="ru-RU" dirty="0" smtClean="0"/>
              <a:t>организация и проведение </a:t>
            </a:r>
            <a:r>
              <a:rPr lang="ru-RU" dirty="0" err="1" smtClean="0"/>
              <a:t>квестов</a:t>
            </a:r>
            <a:r>
              <a:rPr lang="ru-RU" dirty="0" smtClean="0"/>
              <a:t> и игр  направленных на доверительные отношения молодежи;</a:t>
            </a:r>
          </a:p>
          <a:p>
            <a:pPr lvl="0"/>
            <a:r>
              <a:rPr lang="ru-RU" dirty="0" smtClean="0"/>
              <a:t>выпуск печатного материала (листовки, брошюры)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Описание проблемы, снижению остроты которой посвящен проект</a:t>
            </a: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75240" cy="513318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2500" dirty="0" smtClean="0"/>
              <a:t>Реальными механизмами осуществления программы являются комплексные меры, направленные на развитие гражданского общества, воспитание гражданской солидарности, патриотизма и интернационализма, поддержание мира и согласия, противодействие любым проявлениям экстремизма и ксенофобии.</a:t>
            </a:r>
          </a:p>
          <a:p>
            <a:pPr algn="just">
              <a:buNone/>
            </a:pPr>
            <a:r>
              <a:rPr lang="ru-RU" sz="2500" dirty="0" smtClean="0"/>
              <a:t>Известно, что толерантность понимается, как способность человека сосуществовать с другими людьми, которым присущи иные менталитет, религия, культура, образ жизни.</a:t>
            </a:r>
          </a:p>
          <a:p>
            <a:pPr algn="just">
              <a:buNone/>
            </a:pPr>
            <a:r>
              <a:rPr lang="ru-RU" sz="2500" dirty="0" smtClean="0"/>
              <a:t>Воспитание толерантности – общее дело многих государственных и общественных институтов, но когда его объектами выступают дети, главная нагрузка и ответственность в работе с ними ложится, наряду с семьей, на образовательную среду и среду дополнительного образования.</a:t>
            </a:r>
          </a:p>
          <a:p>
            <a:pPr algn="just">
              <a:buNone/>
            </a:pPr>
            <a:r>
              <a:rPr lang="ru-RU" sz="2500" dirty="0" smtClean="0"/>
              <a:t>Множество источников стихийно влияет на формирование толерантности (влияние отдельных людей, читаемые книги, средства массовой информации и пр.) – опыта действительного отношения человека к тем или иным явлениям жизни, который можно назвать опытом толерантности. Однако любой опыт можно специально обогащать, пополнять, насыщать. В этом, собственно, и состоят суть и содержание воспитания толерантности – целенаправленной организации положительного (преодоления отрицательного) опыта толерантности. Речь идет о создании пространства прямого или опосредованного взаимодействия с другими, иными по взглядам или поведению, людьми, их сообществами, иначе говоря – пространства сосуществования разного. Факторы, вызывающие необходимость толерантности, т.к. они провоцируют проявления неприятия, нетерпимости, враждебности, конфликты. Таких факторов, сложных для молодежи, а, значит немало: религиозных, этнических, психологических, ценностных, коммуникативных, поведенческих. Все эти факторы пересекаются, воплощаются в поведении — в реальных взаимоотношениях ребенка с окружающим миром. Поэтому именно поведение, образ жизни, жизненный опыт ребят, его организация – основное поле деятельности специалиста.</a:t>
            </a:r>
          </a:p>
          <a:p>
            <a:pPr algn="just">
              <a:buNone/>
            </a:pPr>
            <a:r>
              <a:rPr lang="ru-RU" sz="2500" dirty="0" smtClean="0"/>
              <a:t>При этом главная задача состоит не в том, чтобы вынудить ребенка изменить взгляды, заставить его мыслить и относиться иначе, чем он это уже делает. Дело не в том, чтобы он признал то, чего раньше не признавал, полюбил то, чего прежде не любил: он имеет право на свое отношение, а в том, чтобы создать условия, требующие взаимодействия ребенка с другими людьми, какими бы в его глазах они ни были.</a:t>
            </a:r>
          </a:p>
          <a:p>
            <a:pPr algn="just">
              <a:buNone/>
            </a:pPr>
            <a:r>
              <a:rPr lang="ru-RU" sz="2500" dirty="0" smtClean="0"/>
              <a:t>Нельзя не сказать и об этических границах, требующих понимания и особенно четкой нравственной позиции: невозможно равнодушно сосуществовать с предательством, преступлением, терроризмом. Толерантность – это не равнодушие, а труд души!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Актуальность проекта для молодежи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31224" cy="5565232"/>
          </a:xfrm>
        </p:spPr>
        <p:txBody>
          <a:bodyPr>
            <a:normAutofit fontScale="47500" lnSpcReduction="20000"/>
          </a:bodyPr>
          <a:lstStyle/>
          <a:p>
            <a:r>
              <a:rPr lang="ru-RU" sz="2500" dirty="0" smtClean="0"/>
              <a:t>Проект нацелен на развитие межнациональных отношений, повышение уровня культуры общения, на укрепление и развитие толерантности. В ходе проекта будут проведены лекции, социологический опрос, акции, психологический тренинг, деловые игры и </a:t>
            </a:r>
            <a:r>
              <a:rPr lang="ru-RU" sz="2500" dirty="0" err="1" smtClean="0"/>
              <a:t>квест-игры</a:t>
            </a:r>
            <a:r>
              <a:rPr lang="ru-RU" sz="2500" dirty="0" smtClean="0"/>
              <a:t>, направленные на  формирование гражданской идентичности.</a:t>
            </a:r>
          </a:p>
          <a:p>
            <a:r>
              <a:rPr lang="ru-RU" sz="2500" dirty="0" smtClean="0"/>
              <a:t>Социально-экономические преобразования в обществе диктуют необходимость формирования активной личности, обладающей способностью эффективно и нестандартно решать новые жизненные проблемы. Мы живем в многонациональной области, поэтому, чтобы был мир и согласие в нашем городе, в нашей стране,  на всей Земле, необходимо воспитывать культуру межнационального общения, культуру мира и ненасилия с детства.</a:t>
            </a:r>
          </a:p>
          <a:p>
            <a:r>
              <a:rPr lang="ru-RU" sz="2500" dirty="0" smtClean="0"/>
              <a:t>Человек входит в социум через национальную индивидуальность, в нем есть черты человека вообще и еще есть черты индивидуально-национальные, национально-этнические, национальные духовные. Все это естественным образом дополнительно актуализирует проблему воспитания и гармонизации межличностных и межнациональных отношений. Приобщение подрастающего поколения к национальной и межнациональной культуре, традициям, корням и истокам, является фактором консолидации народов и наций.</a:t>
            </a:r>
          </a:p>
          <a:p>
            <a:r>
              <a:rPr lang="ru-RU" sz="2500" dirty="0" smtClean="0"/>
              <a:t>Молодежь – это динамичная социальная структура, во многом отвечающая на </a:t>
            </a:r>
            <a:r>
              <a:rPr lang="ru-RU" sz="2500" dirty="0" err="1" smtClean="0"/>
              <a:t>социоэкономические</a:t>
            </a:r>
            <a:r>
              <a:rPr lang="ru-RU" sz="2500" dirty="0" smtClean="0"/>
              <a:t> и политические изменения во "взрослом" обществе. Напряженность в сфере межнациональных отношений негативно сказывается на воспитании подрастающего поколения, что, к сожалению, приводит к потенциальным проблемам – экстремизму в молодёжной среде. Мы все хорошо понимаем, что национальный вопрос никогда не был и вряд ли в ближайшей перспективе будет легким вопросом, но формирование благоприятного отношения молодого поколения к мигрантам необходимо начинать.</a:t>
            </a:r>
          </a:p>
          <a:p>
            <a:r>
              <a:rPr lang="ru-RU" sz="2500" dirty="0" smtClean="0"/>
              <a:t> Популяризация позитивных представлений о культурах и народах России, доступность и заинтересованность докладчика, позитивный настрой интереса обучающихся к данной проблеме является лишь несколькими средствами предотвращения ксенофобии среди молодежи, а также гармонизации межэтнических отношений. Чтобы перестать бояться чужого, необходимо с ним познакомиться. Необязательно становиться таким же, но, по крайней мере, надо попытаться его понять, найти с ним точки соприкосновения. В результате работы, участники проекта, приобретут новые знания, научаться работать командой, формировать толерантное отношение к окружающим.</a:t>
            </a:r>
          </a:p>
          <a:p>
            <a:r>
              <a:rPr lang="ru-RU" sz="2500" dirty="0" smtClean="0"/>
              <a:t>Данная программа ориентирована на обучающихся школ города 9 – 11 классов, а также студентов филиала </a:t>
            </a:r>
            <a:r>
              <a:rPr lang="ru-RU" sz="2500" dirty="0" err="1" smtClean="0"/>
              <a:t>БТСИиЭ</a:t>
            </a:r>
            <a:r>
              <a:rPr lang="ru-RU" sz="2500" dirty="0" smtClean="0"/>
              <a:t> г. Пестово.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Целевая аудитория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Обучающиеся МАОУ «СШ им. Н.И.Кузнецова» г. Пестово,</a:t>
            </a:r>
          </a:p>
          <a:p>
            <a:pPr algn="ctr">
              <a:buNone/>
            </a:pPr>
            <a:r>
              <a:rPr lang="ru-RU" dirty="0" smtClean="0"/>
              <a:t>МАОУ «СШ №2 г. Пестово, МАОУ «СШ №6№ г. Пестово, </a:t>
            </a:r>
            <a:r>
              <a:rPr lang="ru-RU" i="1" dirty="0" smtClean="0"/>
              <a:t>МБОУ «СШ д. </a:t>
            </a:r>
            <a:r>
              <a:rPr lang="ru-RU" i="1" dirty="0" err="1" smtClean="0"/>
              <a:t>Охона</a:t>
            </a:r>
            <a:r>
              <a:rPr lang="ru-RU" i="1" dirty="0" smtClean="0"/>
              <a:t>»</a:t>
            </a:r>
            <a:r>
              <a:rPr lang="ru-RU" dirty="0" smtClean="0"/>
              <a:t> и студенты филиал </a:t>
            </a:r>
            <a:r>
              <a:rPr lang="ru-RU" dirty="0" err="1" smtClean="0"/>
              <a:t>БТСИиЭ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Возрастная категория – обучающиеся 9 - 11 классов (школ города) –306 человек</a:t>
            </a:r>
          </a:p>
          <a:p>
            <a:pPr algn="ctr">
              <a:buNone/>
            </a:pPr>
            <a:r>
              <a:rPr lang="ru-RU" dirty="0" smtClean="0"/>
              <a:t>Возрастная категория – студенты  филиала </a:t>
            </a:r>
            <a:r>
              <a:rPr lang="ru-RU" dirty="0" err="1" smtClean="0"/>
              <a:t>БТСИиЭ</a:t>
            </a:r>
            <a:r>
              <a:rPr lang="ru-RU" dirty="0" smtClean="0"/>
              <a:t>  - 129 человек</a:t>
            </a:r>
          </a:p>
          <a:p>
            <a:pPr algn="ctr">
              <a:buNone/>
            </a:pPr>
            <a:r>
              <a:rPr lang="ru-RU" dirty="0" smtClean="0"/>
              <a:t>Итого 435 человек</a:t>
            </a:r>
          </a:p>
          <a:p>
            <a:endParaRPr lang="ru-RU" dirty="0"/>
          </a:p>
        </p:txBody>
      </p:sp>
      <p:pic>
        <p:nvPicPr>
          <p:cNvPr id="5" name="Содержимое 4" descr="Фото №1 Пестовский р-н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270375" y="2666047"/>
            <a:ext cx="3657600" cy="2440305"/>
          </a:xfrm>
        </p:spPr>
      </p:pic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Календарный план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7643192" cy="529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06"/>
                <a:gridCol w="4249455"/>
                <a:gridCol w="2547731"/>
              </a:tblGrid>
              <a:tr h="128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8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Социологический опрос, на тему межнациональных отношений «Нам надо лучше знать друг друга»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 2017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Психологический тренинг «Как жить с тем, кто на нас не похож?»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Октябрь 2017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Кинолекторий и круглый стол, посвященный Международному дню толерантности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Ноябрь 2017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0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Акция ко Дню народного единства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Ноябрь 2017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Акция «Мы граждане одной страны», посвященная Дню конституции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Декабрь 2017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8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Продолжение таблицы</a:t>
            </a:r>
            <a:endParaRPr lang="ru-RU" sz="1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620710"/>
          <a:ext cx="7499176" cy="5580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767"/>
                <a:gridCol w="4310684"/>
                <a:gridCol w="2499725"/>
              </a:tblGrid>
              <a:tr h="644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Лекция «История и культура различных народов»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Январь 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Конкурс социальных проектов, направленных на пропаганду интернационализма, дружбы народов «Я -  гражданин России»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Февраль – июль 2018 год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Деловая игра «Знай свои права»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Март 2018 год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Лекция «Профилактика и разрешение конфликтов»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Апрель 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«100 ЯЗЫКОВ – 100 НАРОДОВ»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Май 2018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Акция «Дети – детям», ко Дню России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Июнь 2018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Акция по предупреждению националистического и религиозного экстремизма «Мы против террора»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Июль 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Выпуск информационных листов по вопросам противодействия экстремизма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ко Дню государственного флага.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Август 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Продолжение таблицы</a:t>
            </a:r>
            <a:endParaRPr lang="ru-RU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620711"/>
          <a:ext cx="7859216" cy="1465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579"/>
                <a:gridCol w="4565898"/>
                <a:gridCol w="2619739"/>
              </a:tblGrid>
              <a:tr h="72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Оформление стенда «Меры по противодействию терроризму»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Август 2018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совместных мероприятий по противодействию экстремизма совместно с работниками правоохранительных органов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1151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«Проект гармонизации межнациональных отношений внутри моногорода Пестово»</vt:lpstr>
      <vt:lpstr>Цели и задачи проекта</vt:lpstr>
      <vt:lpstr>Описание проекта</vt:lpstr>
      <vt:lpstr>Описание проблемы, снижению остроты которой посвящен проект</vt:lpstr>
      <vt:lpstr>Актуальность проекта для молодежи </vt:lpstr>
      <vt:lpstr>Целевая аудитория </vt:lpstr>
      <vt:lpstr>Календарный план реализации проекта </vt:lpstr>
      <vt:lpstr>Продолжение таблицы</vt:lpstr>
      <vt:lpstr>Продолжение таблицы</vt:lpstr>
      <vt:lpstr>Ожидаемые результаты</vt:lpstr>
      <vt:lpstr>Практическое применение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 гармонизации межнациональных отношений внутри моногорода Пестово»</dc:title>
  <dc:creator>User</dc:creator>
  <cp:lastModifiedBy>User</cp:lastModifiedBy>
  <cp:revision>12</cp:revision>
  <dcterms:created xsi:type="dcterms:W3CDTF">2017-07-06T11:39:04Z</dcterms:created>
  <dcterms:modified xsi:type="dcterms:W3CDTF">2017-07-06T13:31:36Z</dcterms:modified>
</cp:coreProperties>
</file>