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0" r:id="rId4"/>
    <p:sldId id="271" r:id="rId5"/>
    <p:sldId id="259" r:id="rId6"/>
    <p:sldId id="272" r:id="rId7"/>
    <p:sldId id="260" r:id="rId8"/>
    <p:sldId id="274" r:id="rId9"/>
    <p:sldId id="276" r:id="rId10"/>
    <p:sldId id="277" r:id="rId11"/>
    <p:sldId id="275" r:id="rId12"/>
    <p:sldId id="261" r:id="rId13"/>
    <p:sldId id="262" r:id="rId14"/>
    <p:sldId id="263" r:id="rId15"/>
    <p:sldId id="264" r:id="rId16"/>
    <p:sldId id="265" r:id="rId17"/>
    <p:sldId id="266" r:id="rId18"/>
    <p:sldId id="269" r:id="rId19"/>
    <p:sldId id="267" r:id="rId20"/>
    <p:sldId id="268" r:id="rId21"/>
    <p:sldId id="278" r:id="rId22"/>
    <p:sldId id="279" r:id="rId23"/>
    <p:sldId id="27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30.07.2017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319695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Всероссийский конкурс  молодежных практик и проектов в сфере межнациональных отношений, направленных на укрепление единства российской нации: «Молодежь России: история и современность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315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Карвинг</a:t>
            </a:r>
            <a:r>
              <a:rPr lang="ru-RU" dirty="0" smtClean="0"/>
              <a:t>(Китай)</a:t>
            </a:r>
          </a:p>
          <a:p>
            <a:r>
              <a:rPr lang="ru-RU" dirty="0" smtClean="0"/>
              <a:t>Пана-</a:t>
            </a:r>
            <a:r>
              <a:rPr lang="ru-RU" dirty="0" err="1" smtClean="0"/>
              <a:t>Котта</a:t>
            </a:r>
            <a:r>
              <a:rPr lang="ru-RU" dirty="0" smtClean="0"/>
              <a:t>(Италия)</a:t>
            </a:r>
          </a:p>
          <a:p>
            <a:r>
              <a:rPr lang="ru-RU" dirty="0" smtClean="0"/>
              <a:t>Говядина </a:t>
            </a:r>
            <a:r>
              <a:rPr lang="ru-RU" dirty="0" err="1" smtClean="0"/>
              <a:t>Беф-Бургиньон</a:t>
            </a:r>
            <a:r>
              <a:rPr lang="ru-RU" dirty="0" smtClean="0"/>
              <a:t> (</a:t>
            </a:r>
            <a:r>
              <a:rPr lang="ru-RU" dirty="0"/>
              <a:t>Ф</a:t>
            </a:r>
            <a:r>
              <a:rPr lang="ru-RU" dirty="0" smtClean="0"/>
              <a:t>ранция)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Посещение выставок национальных кухонь</a:t>
            </a:r>
            <a:endParaRPr lang="ru-RU" dirty="0"/>
          </a:p>
        </p:txBody>
      </p:sp>
      <p:pic>
        <p:nvPicPr>
          <p:cNvPr id="7170" name="Picture 2" descr="C:\Users\Crown2\Desktop\для проекта\14018832959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24501"/>
            <a:ext cx="308610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Crown2\Desktop\для проекта\14018832967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266243"/>
            <a:ext cx="308610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Crown2\Desktop\для проекта\14058890732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96752"/>
            <a:ext cx="308610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203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772816"/>
            <a:ext cx="7408333" cy="4353347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Полученные знания студенты реализуют в рамках выставок и мастер-классов, а также в рамках практических занятий. 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Мастер-классы и выставки</a:t>
            </a:r>
            <a:endParaRPr lang="ru-RU" dirty="0"/>
          </a:p>
        </p:txBody>
      </p:sp>
      <p:pic>
        <p:nvPicPr>
          <p:cNvPr id="1026" name="Picture 2" descr="C:\Users\Crown2\Desktop\для проекта\14018832858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40968"/>
            <a:ext cx="3312368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rown2\Desktop\для проекта\144328388617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2" r="21515"/>
          <a:stretch/>
        </p:blipFill>
        <p:spPr bwMode="auto">
          <a:xfrm>
            <a:off x="5108108" y="3012380"/>
            <a:ext cx="3356663" cy="272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350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1268760"/>
            <a:ext cx="8280919" cy="4857403"/>
          </a:xfrm>
        </p:spPr>
        <p:txBody>
          <a:bodyPr/>
          <a:lstStyle/>
          <a:p>
            <a:pPr algn="just"/>
            <a:r>
              <a:rPr lang="ru-RU" dirty="0" smtClean="0"/>
              <a:t>Участие в смотр-конкурсе кулинарного мастерства «Пасхальное чудо- 2012, 2013, 2014, 2015, 2016» с презентацией блюд русской национальной кухни с применением традиционных технологий. Вовлечение студентов в приготовление блюд русской национальной кухни.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Пасхальное чудо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501009"/>
            <a:ext cx="5256584" cy="2920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3161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Пасхальное чудо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04864"/>
            <a:ext cx="3334819" cy="31394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804654"/>
            <a:ext cx="4608512" cy="354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1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0920" y="1340768"/>
            <a:ext cx="8369552" cy="4785395"/>
          </a:xfrm>
        </p:spPr>
        <p:txBody>
          <a:bodyPr/>
          <a:lstStyle/>
          <a:p>
            <a:r>
              <a:rPr lang="ru-RU" dirty="0" smtClean="0"/>
              <a:t>Участие в городском фестивале национальной кухни «Чебоксары – гостеприимная столица </a:t>
            </a:r>
            <a:r>
              <a:rPr lang="ru-RU" dirty="0"/>
              <a:t>Ч</a:t>
            </a:r>
            <a:r>
              <a:rPr lang="ru-RU" dirty="0" smtClean="0"/>
              <a:t>увашии» (июнь 2014, 2015 </a:t>
            </a:r>
            <a:r>
              <a:rPr lang="ru-RU" dirty="0" err="1" smtClean="0"/>
              <a:t>гг</a:t>
            </a:r>
            <a:r>
              <a:rPr lang="ru-RU" dirty="0" smtClean="0"/>
              <a:t>) и презентация блюд чувашской кухни.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Фестиваль национальной кухни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949482"/>
            <a:ext cx="5385820" cy="3432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20" y="2975734"/>
            <a:ext cx="2730500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3863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«Фестиваль национальной кухни»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085054"/>
            <a:ext cx="4336257" cy="40588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5" r="16410"/>
          <a:stretch/>
        </p:blipFill>
        <p:spPr>
          <a:xfrm>
            <a:off x="251520" y="2060848"/>
            <a:ext cx="3823384" cy="408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45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7" y="1340768"/>
            <a:ext cx="8496944" cy="4785395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Проведение в рамках </a:t>
            </a:r>
            <a:r>
              <a:rPr lang="ru-RU" dirty="0"/>
              <a:t>Фестиваля кулинарного мастерства «Школа вкуса» </a:t>
            </a:r>
            <a:r>
              <a:rPr lang="ru-RU" dirty="0" smtClean="0"/>
              <a:t>в Чебоксарском кооперативном институте мастер-класса по приготовлению блюд итальянской, французской кухонь для учащихся школ Чувашской Республики ( 12 мероприятий).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Фестиваль кулинарного мастерства «Школа вкуса»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84984"/>
            <a:ext cx="8424936" cy="3307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6251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58417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Фестиваль кулинарного мастерства «Школа вкуса» </a:t>
            </a:r>
            <a:br>
              <a:rPr lang="ru-RU" dirty="0" smtClean="0"/>
            </a:br>
            <a:r>
              <a:rPr lang="ru-RU" sz="2200" dirty="0" smtClean="0"/>
              <a:t>(мастер-класс французской кухни)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36912"/>
            <a:ext cx="4555982" cy="39870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0449" b="29374"/>
          <a:stretch/>
        </p:blipFill>
        <p:spPr>
          <a:xfrm>
            <a:off x="5028891" y="3501008"/>
            <a:ext cx="4034713" cy="312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21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/>
              <a:t>Фестиваль </a:t>
            </a:r>
            <a:r>
              <a:rPr lang="ru-RU" sz="4000" dirty="0"/>
              <a:t>кулинарного мастерства «Школа вкуса» </a:t>
            </a:r>
            <a:br>
              <a:rPr lang="ru-RU" sz="4000" dirty="0"/>
            </a:br>
            <a:r>
              <a:rPr lang="ru-RU" sz="2000" dirty="0"/>
              <a:t>(мастер-класс </a:t>
            </a:r>
            <a:r>
              <a:rPr lang="ru-RU" sz="2000" dirty="0" smtClean="0"/>
              <a:t>итальянской кухни)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1588" y="2819400"/>
            <a:ext cx="11687176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904" y="1864409"/>
            <a:ext cx="2867841" cy="1909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32856"/>
            <a:ext cx="2736304" cy="4108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38599"/>
            <a:ext cx="3761881" cy="250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398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268760"/>
            <a:ext cx="8208911" cy="4857403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Участие в Международном форуме тюркской молодежи «</a:t>
            </a:r>
            <a:r>
              <a:rPr lang="ru-RU" dirty="0"/>
              <a:t>З</a:t>
            </a:r>
            <a:r>
              <a:rPr lang="ru-RU" dirty="0" smtClean="0"/>
              <a:t>олото тюрков» в г. Уфа с 10 -16 апреля 2016 года. Изучение культуры тюркских народов и презентация </a:t>
            </a:r>
            <a:r>
              <a:rPr lang="ru-RU" dirty="0"/>
              <a:t>ч</a:t>
            </a:r>
            <a:r>
              <a:rPr lang="ru-RU" dirty="0" smtClean="0"/>
              <a:t>увашской кухни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Форум «Золото тюрков»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80928"/>
            <a:ext cx="7759327" cy="3726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7939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ctr">
              <a:buClr>
                <a:srgbClr val="31B6FD"/>
              </a:buClr>
              <a:buNone/>
            </a:pPr>
            <a:r>
              <a:rPr lang="ru-RU" sz="3200" dirty="0" smtClean="0">
                <a:solidFill>
                  <a:srgbClr val="073E87"/>
                </a:solidFill>
              </a:rPr>
              <a:t>Работу подготовили:</a:t>
            </a:r>
          </a:p>
          <a:p>
            <a:pPr lvl="0" algn="just">
              <a:buClr>
                <a:srgbClr val="31B6FD"/>
              </a:buClr>
            </a:pPr>
            <a:r>
              <a:rPr lang="ru-RU" sz="2200" dirty="0" smtClean="0">
                <a:solidFill>
                  <a:srgbClr val="073E87"/>
                </a:solidFill>
              </a:rPr>
              <a:t>Егорова </a:t>
            </a:r>
            <a:r>
              <a:rPr lang="ru-RU" sz="2200" dirty="0">
                <a:solidFill>
                  <a:srgbClr val="073E87"/>
                </a:solidFill>
              </a:rPr>
              <a:t>Наталья Алексеевна – студентка группы ТПО1 – О/Б/Чеб14Чебоксарского кооперативного института (филиала) Российского университета кооперации</a:t>
            </a:r>
          </a:p>
          <a:p>
            <a:pPr lvl="0" algn="just">
              <a:buClr>
                <a:srgbClr val="31B6FD"/>
              </a:buClr>
            </a:pPr>
            <a:r>
              <a:rPr lang="ru-RU" sz="2200" dirty="0" smtClean="0">
                <a:solidFill>
                  <a:srgbClr val="073E87"/>
                </a:solidFill>
              </a:rPr>
              <a:t>Трифонова </a:t>
            </a:r>
            <a:r>
              <a:rPr lang="ru-RU" sz="2200" dirty="0">
                <a:solidFill>
                  <a:srgbClr val="073E87"/>
                </a:solidFill>
              </a:rPr>
              <a:t>Анна Юрьевна – старший преподаватель кафедры технологии продуктов общественного питания Чебоксарского кооперативного института (филиала) Российского университета кооперации</a:t>
            </a:r>
          </a:p>
          <a:p>
            <a:pPr algn="ctr"/>
            <a:endParaRPr lang="ru-RU" sz="2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Название проекта </a:t>
            </a:r>
            <a:br>
              <a:rPr lang="ru-RU" sz="3200" dirty="0" smtClean="0"/>
            </a:br>
            <a:r>
              <a:rPr lang="ru-RU" sz="3200" dirty="0" smtClean="0"/>
              <a:t>«Сила дружбы народов </a:t>
            </a:r>
            <a:r>
              <a:rPr lang="ru-RU" sz="3200" dirty="0" smtClean="0"/>
              <a:t>через кулинарию»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751388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492896"/>
            <a:ext cx="4358781" cy="271420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Форум «Золото тюрков»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10" y="2492896"/>
            <a:ext cx="3626006" cy="271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93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3" y="1844824"/>
            <a:ext cx="8136904" cy="428133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Презентация чувашской национальной кухни и  организация дегустации в кооперативном техникуме </a:t>
            </a:r>
          </a:p>
          <a:p>
            <a:pPr marL="0" indent="0">
              <a:buNone/>
            </a:pPr>
            <a:r>
              <a:rPr lang="ru-RU" dirty="0" smtClean="0"/>
              <a:t> г. Ижевск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Чемпионат профессий и предпринимательских идей «Карьера в России»</a:t>
            </a:r>
            <a:br>
              <a:rPr lang="ru-RU" sz="2800" dirty="0" smtClean="0"/>
            </a:br>
            <a:r>
              <a:rPr lang="ru-RU" sz="2800" dirty="0" smtClean="0"/>
              <a:t>г. Ижевск (апрель 2017 г.)</a:t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7" r="18424"/>
          <a:stretch/>
        </p:blipFill>
        <p:spPr bwMode="auto">
          <a:xfrm>
            <a:off x="395536" y="3140968"/>
            <a:ext cx="3810000" cy="296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702" y="3140968"/>
            <a:ext cx="4097688" cy="296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00752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1916832"/>
            <a:ext cx="8136903" cy="420933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Общение со студентами КНР, обмен опытом, изучение Китайской кухни, демонстрация национального блюда-</a:t>
            </a:r>
            <a:r>
              <a:rPr lang="ru-RU" dirty="0" err="1" smtClean="0"/>
              <a:t>шаратана</a:t>
            </a:r>
            <a:r>
              <a:rPr lang="ru-RU" dirty="0" smtClean="0"/>
              <a:t> студентам КНР. Налаживание контактов для дальнейшего сотрудничества. 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IV</a:t>
            </a:r>
            <a:r>
              <a:rPr lang="ru-RU" sz="3200" dirty="0" smtClean="0"/>
              <a:t> Российско-китайский молодежный форум «Волга-</a:t>
            </a:r>
            <a:r>
              <a:rPr lang="ru-RU" sz="3200" dirty="0" err="1" smtClean="0"/>
              <a:t>Янзцы</a:t>
            </a:r>
            <a:r>
              <a:rPr lang="ru-RU" sz="3200" dirty="0" smtClean="0"/>
              <a:t>»</a:t>
            </a:r>
            <a:br>
              <a:rPr lang="ru-RU" sz="3200" dirty="0" smtClean="0"/>
            </a:br>
            <a:r>
              <a:rPr lang="ru-RU" sz="3200" dirty="0" smtClean="0"/>
              <a:t>(провинция </a:t>
            </a:r>
            <a:r>
              <a:rPr lang="ru-RU" sz="3200" dirty="0" err="1" smtClean="0"/>
              <a:t>Аньхой</a:t>
            </a:r>
            <a:r>
              <a:rPr lang="ru-RU" sz="3200" dirty="0"/>
              <a:t> </a:t>
            </a:r>
            <a:r>
              <a:rPr lang="ru-RU" sz="3200" dirty="0" smtClean="0"/>
              <a:t>КНР)</a:t>
            </a:r>
            <a:endParaRPr lang="ru-RU" sz="32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501007"/>
            <a:ext cx="3142071" cy="2780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29000"/>
            <a:ext cx="4752528" cy="28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1766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9" y="1484784"/>
            <a:ext cx="7848872" cy="4641379"/>
          </a:xfrm>
        </p:spPr>
        <p:txBody>
          <a:bodyPr>
            <a:normAutofit/>
          </a:bodyPr>
          <a:lstStyle/>
          <a:p>
            <a:pPr lvl="0" indent="0" algn="just">
              <a:buClr>
                <a:srgbClr val="31B6FD"/>
              </a:buClr>
              <a:buNone/>
            </a:pPr>
            <a:r>
              <a:rPr lang="ru-RU" dirty="0">
                <a:solidFill>
                  <a:srgbClr val="000000"/>
                </a:solidFill>
                <a:latin typeface="Times New Roman"/>
              </a:rPr>
              <a:t>Мы созданы все разными по характеру, темпераменту и национальности. То, что мы разные, не означает, что кто-то лучше, а кто-то хуже.</a:t>
            </a:r>
          </a:p>
          <a:p>
            <a:pPr lvl="0" indent="0" algn="just">
              <a:buClr>
                <a:srgbClr val="31B6FD"/>
              </a:buClr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Необходимо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воспринимать другого таким, каким он есть, с его традициями, обычаями, темпераментом, настроением, характером. 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Объединение наций и гармонизацию межнациональных отношений можно добиться и через кулинарное искусство.  Наименее изолированная область национального искусства - это кухня.  Сырье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, используемое для приготовления национальных блюд универсальное. Отличаются лишь технологии 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приготовления. </a:t>
            </a:r>
            <a:endParaRPr lang="ru-RU" dirty="0" smtClean="0">
              <a:solidFill>
                <a:srgbClr val="000000"/>
              </a:solidFill>
              <a:latin typeface="Times New Roman"/>
            </a:endParaRPr>
          </a:p>
          <a:p>
            <a:pPr lvl="0" indent="0" algn="just">
              <a:buClr>
                <a:srgbClr val="31B6FD"/>
              </a:buClr>
              <a:buNone/>
            </a:pPr>
            <a:endParaRPr lang="ru-RU" dirty="0" smtClean="0">
              <a:solidFill>
                <a:srgbClr val="000000"/>
              </a:solidFill>
              <a:latin typeface="Times New Roman"/>
            </a:endParaRPr>
          </a:p>
          <a:p>
            <a:pPr lvl="0" indent="0" algn="just">
              <a:buClr>
                <a:srgbClr val="31B6FD"/>
              </a:buClr>
              <a:buNone/>
            </a:pPr>
            <a:endParaRPr lang="ru-RU" dirty="0" smtClean="0">
              <a:solidFill>
                <a:srgbClr val="000000"/>
              </a:solidFill>
              <a:latin typeface="Times New Roman"/>
            </a:endParaRPr>
          </a:p>
          <a:p>
            <a:pPr lvl="0" indent="0" algn="just">
              <a:buClr>
                <a:srgbClr val="31B6FD"/>
              </a:buClr>
              <a:buNone/>
            </a:pPr>
            <a:endParaRPr lang="ru-RU" sz="1800" dirty="0">
              <a:solidFill>
                <a:srgbClr val="000000"/>
              </a:solidFill>
              <a:latin typeface="Calibri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520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556792"/>
            <a:ext cx="7408333" cy="456937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dirty="0" smtClean="0"/>
              <a:t>Укрепление и гармонизация национальных и межнациональных отношений, сохранение и развитие этнокультурного многообразия народов России через изучение особенностей национальных кухонь народов России</a:t>
            </a:r>
            <a:endParaRPr lang="ru-RU" sz="3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 проекта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3077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556792"/>
            <a:ext cx="7408333" cy="4569371"/>
          </a:xfrm>
        </p:spPr>
        <p:txBody>
          <a:bodyPr>
            <a:normAutofit fontScale="92500"/>
          </a:bodyPr>
          <a:lstStyle/>
          <a:p>
            <a:pPr algn="just"/>
            <a:r>
              <a:rPr lang="ru-RU" dirty="0" smtClean="0"/>
              <a:t> изучить кухни народов Российской Федерации (русская, чувашская);</a:t>
            </a:r>
          </a:p>
          <a:p>
            <a:pPr algn="just"/>
            <a:r>
              <a:rPr lang="ru-RU" dirty="0"/>
              <a:t>и</a:t>
            </a:r>
            <a:r>
              <a:rPr lang="ru-RU" dirty="0" smtClean="0"/>
              <a:t>зучить особенности приготовления блюд зарубежных стран (итальянская, французская, китайская);</a:t>
            </a:r>
          </a:p>
          <a:p>
            <a:pPr algn="just"/>
            <a:r>
              <a:rPr lang="ru-RU" dirty="0"/>
              <a:t>п</a:t>
            </a:r>
            <a:r>
              <a:rPr lang="ru-RU" dirty="0" smtClean="0"/>
              <a:t>роведение мастер-классов по приготовлению блюд национальных кухонь и выставок в рамках мероприятий проводимых институтом, городом, республикой в целях укрепления межнациональных отношений</a:t>
            </a:r>
          </a:p>
          <a:p>
            <a:pPr algn="just"/>
            <a:r>
              <a:rPr lang="ru-RU" dirty="0" err="1" smtClean="0"/>
              <a:t>Профагитация</a:t>
            </a:r>
            <a:r>
              <a:rPr lang="ru-RU" dirty="0" smtClean="0"/>
              <a:t> и актуализация направления подготовки «Технология продукции и организация общественного питания»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Задачи проекта: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7551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988840"/>
            <a:ext cx="7516357" cy="4137323"/>
          </a:xfrm>
        </p:spPr>
        <p:txBody>
          <a:bodyPr>
            <a:noAutofit/>
          </a:bodyPr>
          <a:lstStyle/>
          <a:p>
            <a:pPr marL="0" marR="127000" indent="0" algn="just">
              <a:spcAft>
                <a:spcPts val="500"/>
              </a:spcAft>
              <a:buNone/>
            </a:pPr>
            <a:r>
              <a:rPr lang="ru-RU" sz="3600" dirty="0" smtClean="0">
                <a:solidFill>
                  <a:srgbClr val="00B0F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	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Развивая 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человеческий капитал, мы должны 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опираться 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 всё 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богатство российской 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культуры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на 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её уникальные 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достижения и 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традиции.</a:t>
            </a:r>
          </a:p>
          <a:p>
            <a:pPr marL="0" marR="127000" indent="0" algn="just">
              <a:spcAft>
                <a:spcPts val="500"/>
              </a:spcAft>
              <a:buNone/>
            </a:pPr>
            <a:endParaRPr lang="ru-RU" sz="36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  <a:r>
              <a:rPr lang="ru-RU" sz="3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В.В.Путин</a:t>
            </a:r>
            <a:endParaRPr lang="ru-RU" sz="36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Цитата: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2855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268760"/>
            <a:ext cx="8424936" cy="4785395"/>
          </a:xfrm>
        </p:spPr>
        <p:txBody>
          <a:bodyPr>
            <a:normAutofit fontScale="92500"/>
          </a:bodyPr>
          <a:lstStyle/>
          <a:p>
            <a:pPr indent="449580" algn="just"/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/>
              </a:rPr>
              <a:t>Для России, пожалуй, нет проблемы более актуальной, более животрепещущей, чем проблема межнациональных отношений. И это понятно: ведь страна, в которой проживает более 150 наций и народностей, не может нормально жить и развиваться, если не будет достигнуто межнациональное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/>
              </a:rPr>
              <a:t>согласие.</a:t>
            </a:r>
          </a:p>
          <a:p>
            <a:pPr indent="0" algn="just">
              <a:buNone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/>
              </a:rPr>
              <a:t>	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/>
              </a:rPr>
              <a:t>Конец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/>
              </a:rPr>
              <a:t>20 – начало 21 века характеризуются новыми социокультурными условиями мирового развития. Резко расширились условия взаимосвязи и взаимозависимости как людей, так и государств, что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/>
              </a:rPr>
              <a:t>выражается даже во внедрении в повседневную жизнь россиян национальных кухонь разных стран. </a:t>
            </a:r>
          </a:p>
          <a:p>
            <a:pPr indent="0" algn="just">
              <a:buNone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/>
              </a:rPr>
              <a:t>	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/>
              </a:rPr>
              <a:t>Самыми распространенными национальными кухнями в нашей стране являются русская, итальянская, французская, китайская кухни. Наша любимая кухня – чувашская. 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9126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700808"/>
            <a:ext cx="7408333" cy="4425355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1. гармонизацию национальных и межнациональных отношений через изучение кухонь разных народов и стран;</a:t>
            </a:r>
          </a:p>
          <a:p>
            <a:pPr algn="just"/>
            <a:r>
              <a:rPr lang="ru-RU" dirty="0" smtClean="0"/>
              <a:t>2. сохранение  и развитие этнокультурного многообразия народов России (презентация чувашской и русской кухонь на различных мероприятиях, проведение мастер-классов).</a:t>
            </a:r>
          </a:p>
          <a:p>
            <a:pPr algn="just"/>
            <a:r>
              <a:rPr lang="ru-RU" dirty="0" smtClean="0"/>
              <a:t>3.    успешную социальную и культурную адаптацию и интеграцию мигрантов (обучение студентов из других стран и вовлечение их к участию в конкурсах).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Проект направлен на:</a:t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3409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556792"/>
            <a:ext cx="7732381" cy="4569371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В рамках учебного процесса студенты направления подготовки «Технология продукции и организация общественного питания» изучают дисциплины такие, как «Технология продукции общественного питания», «Технология кулинарной продукции за рубежом». В рамках этих дисциплин они знакомятся с особенностями приготовления горячих блюд, напитков, десертов; правилами подачи различных блюд народов Российской Федерации и зарубежных. </a:t>
            </a:r>
          </a:p>
          <a:p>
            <a:pPr marL="0" indent="0" algn="just">
              <a:buNone/>
            </a:pPr>
            <a:r>
              <a:rPr lang="ru-RU" dirty="0" smtClean="0"/>
              <a:t>Самостоятельно знакомятся с историей и культурой разных стран. Общаются со студентами разных национальностей.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Изучение кухонь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0193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57850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Обмен опытом с итальянским шеф-поваром </a:t>
            </a:r>
            <a:r>
              <a:rPr lang="ru-RU" sz="3200" dirty="0" err="1" smtClean="0"/>
              <a:t>Массио</a:t>
            </a:r>
            <a:r>
              <a:rPr lang="ru-RU" sz="3200" dirty="0" smtClean="0"/>
              <a:t>  и поварами –практиками ресторана «Фаворит» (2013 год)</a:t>
            </a:r>
            <a:endParaRPr lang="ru-RU" sz="3200" dirty="0"/>
          </a:p>
        </p:txBody>
      </p:sp>
      <p:pic>
        <p:nvPicPr>
          <p:cNvPr id="6146" name="Picture 2" descr="C:\Users\Crown2\Desktop\для проекта\14018832636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36912"/>
            <a:ext cx="5143450" cy="385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2865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599</TotalTime>
  <Words>696</Words>
  <Application>Microsoft Office PowerPoint</Application>
  <PresentationFormat>Экран (4:3)</PresentationFormat>
  <Paragraphs>57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Волна</vt:lpstr>
      <vt:lpstr>Всероссийский конкурс  молодежных практик и проектов в сфере межнациональных отношений, направленных на укрепление единства российской нации: «Молодежь России: история и современность</vt:lpstr>
      <vt:lpstr>Название проекта  «Сила дружбы народов через кулинарию»</vt:lpstr>
      <vt:lpstr>Цель проекта</vt:lpstr>
      <vt:lpstr>Задачи проекта:</vt:lpstr>
      <vt:lpstr>Цитата:</vt:lpstr>
      <vt:lpstr>Актуальность </vt:lpstr>
      <vt:lpstr>Проект направлен на: </vt:lpstr>
      <vt:lpstr>Изучение кухонь</vt:lpstr>
      <vt:lpstr>Обмен опытом с итальянским шеф-поваром Массио  и поварами –практиками ресторана «Фаворит» (2013 год)</vt:lpstr>
      <vt:lpstr>Посещение выставок национальных кухонь</vt:lpstr>
      <vt:lpstr>Мастер-классы и выставки</vt:lpstr>
      <vt:lpstr>Пасхальное чудо</vt:lpstr>
      <vt:lpstr>Пасхальное чудо</vt:lpstr>
      <vt:lpstr>Фестиваль национальной кухни</vt:lpstr>
      <vt:lpstr>«Фестиваль национальной кухни»</vt:lpstr>
      <vt:lpstr>Фестиваль кулинарного мастерства «Школа вкуса»</vt:lpstr>
      <vt:lpstr>Фестиваль кулинарного мастерства «Школа вкуса»  (мастер-класс французской кухни)</vt:lpstr>
      <vt:lpstr>Фестиваль кулинарного мастерства «Школа вкуса»  (мастер-класс итальянской кухни)</vt:lpstr>
      <vt:lpstr>Форум «Золото тюрков» </vt:lpstr>
      <vt:lpstr>Форум «Золото тюрков»</vt:lpstr>
      <vt:lpstr> Чемпионат профессий и предпринимательских идей «Карьера в России» г. Ижевск (апрель 2017 г.) </vt:lpstr>
      <vt:lpstr>IV Российско-китайский молодежный форум «Волга-Янзцы» (провинция Аньхой КНР)</vt:lpstr>
      <vt:lpstr>выводы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Всероссийский конкурс  молодежных практик и проектов с сферы межнациональных отношений, направленных на укрепление единства российской нации: «Молодежь России: история и современность</dc:title>
  <dc:creator>Crown2</dc:creator>
  <cp:lastModifiedBy>Crown2</cp:lastModifiedBy>
  <cp:revision>26</cp:revision>
  <dcterms:created xsi:type="dcterms:W3CDTF">2017-07-27T06:15:36Z</dcterms:created>
  <dcterms:modified xsi:type="dcterms:W3CDTF">2017-07-30T18:25:36Z</dcterms:modified>
</cp:coreProperties>
</file>